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modernComment_100_558D68D6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5" r:id="rId2"/>
    <p:sldMasterId id="2147483670" r:id="rId3"/>
    <p:sldMasterId id="2147483667" r:id="rId4"/>
  </p:sldMasterIdLst>
  <p:notesMasterIdLst>
    <p:notesMasterId r:id="rId12"/>
  </p:notesMasterIdLst>
  <p:sldIdLst>
    <p:sldId id="256" r:id="rId5"/>
    <p:sldId id="512" r:id="rId6"/>
    <p:sldId id="513" r:id="rId7"/>
    <p:sldId id="514" r:id="rId8"/>
    <p:sldId id="517" r:id="rId9"/>
    <p:sldId id="516" r:id="rId10"/>
    <p:sldId id="265" r:id="rId1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9C0A205-1068-1DCC-C443-38483FE3B9A6}" name="Filipa Abreu" initials="FA" userId="S::filipa.abreu@isqe.com::797b8711-3de7-4353-b82c-ee3c32178c8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DFF1"/>
    <a:srgbClr val="EEA8D8"/>
    <a:srgbClr val="9FE6FF"/>
    <a:srgbClr val="DA44A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741" autoAdjust="0"/>
  </p:normalViewPr>
  <p:slideViewPr>
    <p:cSldViewPr snapToGrid="0">
      <p:cViewPr varScale="1">
        <p:scale>
          <a:sx n="81" d="100"/>
          <a:sy n="81" d="100"/>
        </p:scale>
        <p:origin x="1716" y="96"/>
      </p:cViewPr>
      <p:guideLst>
        <p:guide orient="horz" pos="2183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omments/modernComment_100_558D68D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6E0D5E3-D8A9-4DB8-B7F9-2E50C1162A4A}" authorId="{59C0A205-1068-1DCC-C443-38483FE3B9A6}" created="2024-06-26T10:17:02.885">
    <pc:sldMkLst xmlns:pc="http://schemas.microsoft.com/office/powerpoint/2013/main/command">
      <pc:docMk/>
      <pc:sldMk cId="1435330774" sldId="256"/>
    </pc:sldMkLst>
    <p188:txBody>
      <a:bodyPr/>
      <a:lstStyle/>
      <a:p>
        <a:r>
          <a:rPr lang="pt-PT"/>
          <a:t>Please see the notes on the notes zone bellow each slide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56352-07AB-4B06-A786-D968E2F6FE16}" type="datetimeFigureOut">
              <a:rPr lang="pt-PT" smtClean="0"/>
              <a:t>22/09/2025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A353A-0BED-4976-99A6-4207780C58F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26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In </a:t>
            </a:r>
            <a:r>
              <a:rPr lang="pt-PT" dirty="0" err="1"/>
              <a:t>this</a:t>
            </a:r>
            <a:r>
              <a:rPr lang="pt-PT" dirty="0"/>
              <a:t> slide the Taskmaster </a:t>
            </a:r>
            <a:r>
              <a:rPr lang="pt-PT" dirty="0" err="1"/>
              <a:t>should</a:t>
            </a:r>
            <a:r>
              <a:rPr lang="pt-PT" dirty="0"/>
              <a:t> </a:t>
            </a:r>
            <a:r>
              <a:rPr lang="pt-PT" dirty="0" err="1"/>
              <a:t>mention</a:t>
            </a:r>
            <a:r>
              <a:rPr lang="pt-PT" dirty="0"/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Welcoming</a:t>
            </a:r>
            <a:r>
              <a:rPr lang="pt-PT" dirty="0"/>
              <a:t> users to </a:t>
            </a:r>
            <a:r>
              <a:rPr lang="pt-PT" dirty="0" err="1"/>
              <a:t>Charlie’s</a:t>
            </a:r>
            <a:r>
              <a:rPr lang="pt-PT" dirty="0"/>
              <a:t> </a:t>
            </a:r>
            <a:r>
              <a:rPr lang="pt-PT" dirty="0" err="1"/>
              <a:t>house</a:t>
            </a: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Introduce</a:t>
            </a:r>
            <a:r>
              <a:rPr lang="pt-PT" dirty="0"/>
              <a:t> </a:t>
            </a:r>
            <a:r>
              <a:rPr lang="pt-PT" dirty="0" err="1"/>
              <a:t>yourself</a:t>
            </a:r>
            <a:r>
              <a:rPr lang="pt-PT" dirty="0"/>
              <a:t> </a:t>
            </a:r>
            <a:r>
              <a:rPr lang="pt-PT" dirty="0" err="1"/>
              <a:t>and</a:t>
            </a:r>
            <a:r>
              <a:rPr lang="pt-PT" dirty="0"/>
              <a:t> your </a:t>
            </a:r>
            <a:r>
              <a:rPr lang="pt-PT" dirty="0" err="1"/>
              <a:t>functions</a:t>
            </a:r>
            <a:r>
              <a:rPr lang="pt-PT" dirty="0"/>
              <a:t> </a:t>
            </a:r>
            <a:r>
              <a:rPr lang="pt-PT" dirty="0" err="1"/>
              <a:t>along</a:t>
            </a:r>
            <a:r>
              <a:rPr lang="pt-PT" dirty="0"/>
              <a:t> the game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Introduce</a:t>
            </a:r>
            <a:r>
              <a:rPr lang="pt-PT" dirty="0"/>
              <a:t> the robot Charlie – </a:t>
            </a: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virtual character who presents the content, give them strategic information to complete the challenges, congratulate them on their achievements or give them feedback when things don't go well. </a:t>
            </a: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490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6446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4684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2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4305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2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8177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In </a:t>
            </a:r>
            <a:r>
              <a:rPr lang="pt-PT" dirty="0" err="1"/>
              <a:t>this</a:t>
            </a:r>
            <a:r>
              <a:rPr lang="pt-PT" dirty="0"/>
              <a:t> slide the Taskmaster </a:t>
            </a:r>
            <a:r>
              <a:rPr lang="pt-PT" dirty="0" err="1"/>
              <a:t>should</a:t>
            </a:r>
            <a:r>
              <a:rPr lang="pt-PT" dirty="0"/>
              <a:t> </a:t>
            </a:r>
            <a:r>
              <a:rPr lang="pt-PT" dirty="0" err="1"/>
              <a:t>mention</a:t>
            </a:r>
            <a:r>
              <a:rPr lang="pt-PT" dirty="0"/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0070C0"/>
              </a:solidFill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rgbClr val="0070C0"/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Explain the dynamics of the room where everyone is at the beginning and the end, and the dynamics of the parallel rooms, where each team is exploring the house.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dirty="0">
              <a:solidFill>
                <a:srgbClr val="0070C0"/>
              </a:solidFill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rgbClr val="0070C0"/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Each team has a spokesperson, who has access to the course on their computer and shares the screen with the other team members.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In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each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challenge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, the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spokesperson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must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collect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the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opinions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of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all the members in order to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be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able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to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respond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to the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challenge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as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quickly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as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possible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6184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After this slide </a:t>
            </a:r>
            <a:r>
              <a:rPr lang="en-US" dirty="0" err="1"/>
              <a:t>Taksmaster</a:t>
            </a:r>
            <a:r>
              <a:rPr lang="en-US" dirty="0"/>
              <a:t> should stop sharing this </a:t>
            </a:r>
            <a:r>
              <a:rPr lang="en-US" dirty="0" err="1"/>
              <a:t>powerpoint</a:t>
            </a:r>
            <a:r>
              <a:rPr lang="en-US" dirty="0"/>
              <a:t> and start sharing access to the game. 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0907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95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3696124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61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03225D93-3CDA-966B-615D-444BE4F6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64FB5A5C-423D-794D-B27F-4D31FFA99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39DF150B-6BD1-0695-56ED-086A5147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1914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1229393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148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72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215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microsoft.com/office/2007/relationships/hdphoto" Target="../media/hdphoto2.wdp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F23BE317-4949-C6D8-1B5A-30834F9A476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8" name="Imagem 4">
              <a:extLst>
                <a:ext uri="{FF2B5EF4-FFF2-40B4-BE49-F238E27FC236}">
                  <a16:creationId xmlns:a16="http://schemas.microsoft.com/office/drawing/2014/main" id="{F8F5220E-4F14-356A-F12C-EB5AF01F9C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82851" l="6305" r="95081">
                          <a14:foregroundMark x1="65818" y1="15648" x2="65818" y2="41265"/>
                          <a14:foregroundMark x1="68561" y1="72454" x2="69635" y2="81994"/>
                          <a14:foregroundMark x1="65394" y1="44159" x2="68561" y2="72454"/>
                          <a14:foregroundMark x1="69635" y1="81994" x2="70483" y2="82637"/>
                          <a14:foregroundMark x1="75120" y1="55841" x2="78089" y2="69239"/>
                          <a14:foregroundMark x1="70936" y1="36977" x2="73226" y2="47267"/>
                          <a14:foregroundMark x1="78089" y1="69239" x2="77523" y2="75991"/>
                          <a14:foregroundMark x1="82273" y1="57985" x2="94317" y2="56377"/>
                          <a14:foregroundMark x1="89907" y1="48767" x2="84959" y2="41908"/>
                          <a14:foregroundMark x1="95081" y1="55949" x2="92169" y2="51876"/>
                          <a14:foregroundMark x1="84959" y1="41908" x2="87786" y2="79850"/>
                          <a14:foregroundMark x1="87786" y1="79850" x2="88154" y2="80279"/>
                          <a14:foregroundMark x1="59231" y1="37299" x2="51626" y2="50375"/>
                          <a14:foregroundMark x1="36726" y1="39550" x2="45038" y2="65702"/>
                          <a14:foregroundMark x1="45038" y1="65702" x2="45462" y2="77385"/>
                          <a14:foregroundMark x1="30817" y1="77706" x2="29856" y2="35691"/>
                          <a14:foregroundMark x1="29856" y1="35691" x2="21544" y2="44159"/>
                          <a14:foregroundMark x1="16002" y1="22508" x2="5683" y2="31618"/>
                          <a14:foregroundMark x1="5683" y1="31618" x2="6361" y2="74598"/>
                          <a14:foregroundMark x1="6361" y1="74598" x2="15154" y2="78992"/>
                          <a14:foregroundMark x1="20526" y1="13934" x2="20696" y2="45445"/>
                          <a14:foregroundMark x1="20696" y1="45445" x2="21035" y2="76956"/>
                          <a14:foregroundMark x1="41815" y1="54341" x2="35341" y2="69453"/>
                          <a14:foregroundMark x1="44953" y1="41586" x2="45293" y2="63558"/>
                          <a14:foregroundMark x1="50749" y1="40193" x2="50834" y2="82958"/>
                          <a14:foregroundMark x1="93271" y1="80600" x2="87815" y2="80922"/>
                          <a14:backgroundMark x1="90585" y1="48124" x2="89030" y2="47803"/>
                          <a14:backgroundMark x1="89737" y1="49732" x2="91009" y2="49732"/>
                          <a14:backgroundMark x1="91971" y1="50697" x2="89454" y2="49732"/>
                          <a14:backgroundMark x1="73791" y1="50697" x2="74922" y2="48124"/>
                          <a14:backgroundMark x1="73961" y1="51125" x2="72745" y2="47481"/>
                          <a14:backgroundMark x1="73085" y1="47803" x2="75177" y2="55627"/>
                          <a14:backgroundMark x1="68420" y1="72454" x2="68420" y2="724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</p:spPr>
        </p:pic>
        <p:pic>
          <p:nvPicPr>
            <p:cNvPr id="9" name="Imagem 4">
              <a:extLst>
                <a:ext uri="{FF2B5EF4-FFF2-40B4-BE49-F238E27FC236}">
                  <a16:creationId xmlns:a16="http://schemas.microsoft.com/office/drawing/2014/main" id="{994535AE-7CB6-F2C9-5E4C-217D454DE7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9432" b="100000" l="0" r="100000">
                          <a14:foregroundMark x1="90545" y1="44524" x2="89957" y2="78098"/>
                          <a14:foregroundMark x1="89957" y1="78098" x2="89957" y2="78098"/>
                          <a14:foregroundMark x1="91079" y1="20144" x2="89957" y2="15108"/>
                          <a14:foregroundMark x1="17201" y1="33573" x2="10043" y2="47802"/>
                          <a14:foregroundMark x1="23130" y1="20863" x2="15812" y2="43965"/>
                          <a14:foregroundMark x1="15812" y1="43965" x2="15812" y2="43965"/>
                          <a14:foregroundMark x1="4434" y1="59233" x2="11325" y2="44684"/>
                          <a14:foregroundMark x1="89583" y1="19984" x2="87286" y2="20144"/>
                          <a14:foregroundMark x1="55342" y1="94564" x2="36004" y2="93845"/>
                          <a14:foregroundMark x1="67468" y1="92406" x2="70085" y2="89688"/>
                          <a14:foregroundMark x1="47329" y1="11591" x2="42575" y2="10152"/>
                          <a14:foregroundMark x1="36859" y1="12070" x2="36859" y2="10631"/>
                          <a14:foregroundMark x1="33387" y1="12550" x2="34081" y2="11591"/>
                          <a14:foregroundMark x1="41560" y1="12310" x2="37821" y2="9432"/>
                          <a14:foregroundMark x1="71207" y1="68665" x2="71368" y2="689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854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9" r:id="rId4"/>
    <p:sldLayoutId id="2147483660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7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FB51F32-A06D-E4B9-0793-DB1F4B1031A4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F62028C7-F41C-EEA5-B9CE-2B13292CEE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10"/>
          <a:stretch/>
        </p:blipFill>
        <p:spPr>
          <a:xfrm>
            <a:off x="0" y="1"/>
            <a:ext cx="12192000" cy="7810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57509A-B058-E3B5-96F3-9C9B8617FDC2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7B30315-477D-3F73-3C7F-8A1E21140A17}"/>
              </a:ext>
            </a:extLst>
          </p:cNvPr>
          <p:cNvSpPr/>
          <p:nvPr userDrawn="1"/>
        </p:nvSpPr>
        <p:spPr>
          <a:xfrm>
            <a:off x="0" y="781051"/>
            <a:ext cx="12192000" cy="607694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657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0_558D68D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A6F8B942-85D1-29F5-F2A8-E3765C472E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330774"/>
      </p:ext>
    </p:extLst>
  </p:cSld>
  <p:clrMapOvr>
    <a:masterClrMapping/>
  </p:clrMapOvr>
  <p:transition spd="slow">
    <p:push dir="u"/>
  </p:transition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84B0B93-8300-699F-873F-6665101E42AF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Objectives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549C767-20C1-2F6B-6C4A-EB15EDBBE853}"/>
              </a:ext>
            </a:extLst>
          </p:cNvPr>
          <p:cNvSpPr txBox="1"/>
          <p:nvPr/>
        </p:nvSpPr>
        <p:spPr>
          <a:xfrm>
            <a:off x="451104" y="1863864"/>
            <a:ext cx="11289792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1001713" indent="-2857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Achieve a deeper understanding and awareness of the significance of algorithmic bias</a:t>
            </a:r>
          </a:p>
          <a:p>
            <a:pPr marL="1001713" indent="-2857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Potentiate the interest in the field of ethics in AI</a:t>
            </a:r>
          </a:p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algn="ctr">
              <a:buClr>
                <a:srgbClr val="000000"/>
              </a:buClr>
              <a:buSzPts val="2000"/>
            </a:pPr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Goals of the game</a:t>
            </a: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963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This is like an escape room! </a:t>
            </a:r>
          </a:p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To explore all the rooms in the house</a:t>
            </a:r>
          </a:p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</a:t>
            </a: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omplete all the missions </a:t>
            </a:r>
          </a:p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Reach the exit room within the time available, with the highest number of points</a:t>
            </a:r>
          </a:p>
          <a:p>
            <a:pPr marL="715963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4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963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4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(teams earn points in the game by successfully solving the challenges set in each room)</a:t>
            </a:r>
          </a:p>
        </p:txBody>
      </p:sp>
    </p:spTree>
    <p:extLst>
      <p:ext uri="{BB962C8B-B14F-4D97-AF65-F5344CB8AC3E}">
        <p14:creationId xmlns:p14="http://schemas.microsoft.com/office/powerpoint/2010/main" val="139418189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Game structure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0FF03CA-F24A-0959-4316-E116CFE0F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794" y="1995176"/>
            <a:ext cx="4904412" cy="4427835"/>
          </a:xfrm>
          <a:prstGeom prst="rect">
            <a:avLst/>
          </a:prstGeom>
        </p:spPr>
      </p:pic>
      <p:sp>
        <p:nvSpPr>
          <p:cNvPr id="10" name="Balão: Linha 9">
            <a:extLst>
              <a:ext uri="{FF2B5EF4-FFF2-40B4-BE49-F238E27FC236}">
                <a16:creationId xmlns:a16="http://schemas.microsoft.com/office/drawing/2014/main" id="{59D54247-1262-0918-8877-7372590ECF67}"/>
              </a:ext>
            </a:extLst>
          </p:cNvPr>
          <p:cNvSpPr/>
          <p:nvPr/>
        </p:nvSpPr>
        <p:spPr>
          <a:xfrm flipH="1">
            <a:off x="1365504" y="4462272"/>
            <a:ext cx="1731264" cy="707136"/>
          </a:xfrm>
          <a:prstGeom prst="borderCallout1">
            <a:avLst>
              <a:gd name="adj1" fmla="val 35991"/>
              <a:gd name="adj2" fmla="val -4583"/>
              <a:gd name="adj3" fmla="val 57328"/>
              <a:gd name="adj4" fmla="val -5145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Welcome and instructions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1" name="Balão: Linha 10">
            <a:extLst>
              <a:ext uri="{FF2B5EF4-FFF2-40B4-BE49-F238E27FC236}">
                <a16:creationId xmlns:a16="http://schemas.microsoft.com/office/drawing/2014/main" id="{B02B4754-5D29-C7C7-C9D3-EF5BA83DEC50}"/>
              </a:ext>
            </a:extLst>
          </p:cNvPr>
          <p:cNvSpPr/>
          <p:nvPr/>
        </p:nvSpPr>
        <p:spPr>
          <a:xfrm flipH="1">
            <a:off x="1365504" y="3111945"/>
            <a:ext cx="1731264" cy="707136"/>
          </a:xfrm>
          <a:prstGeom prst="borderCallout1">
            <a:avLst>
              <a:gd name="adj1" fmla="val 35991"/>
              <a:gd name="adj2" fmla="val -4583"/>
              <a:gd name="adj3" fmla="val 57328"/>
              <a:gd name="adj4" fmla="val -5145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Final messages and results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3" name="Balão: Linha 12">
            <a:extLst>
              <a:ext uri="{FF2B5EF4-FFF2-40B4-BE49-F238E27FC236}">
                <a16:creationId xmlns:a16="http://schemas.microsoft.com/office/drawing/2014/main" id="{841B5FFF-DF61-78AE-D0CA-B427D0C8DFEA}"/>
              </a:ext>
            </a:extLst>
          </p:cNvPr>
          <p:cNvSpPr/>
          <p:nvPr/>
        </p:nvSpPr>
        <p:spPr>
          <a:xfrm>
            <a:off x="8759952" y="5333492"/>
            <a:ext cx="1908048" cy="707136"/>
          </a:xfrm>
          <a:prstGeom prst="borderCallout1">
            <a:avLst>
              <a:gd name="adj1" fmla="val 35991"/>
              <a:gd name="adj2" fmla="val -4583"/>
              <a:gd name="adj3" fmla="val 2155"/>
              <a:gd name="adj4" fmla="val -3931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Introduction to Algorithmic Bias 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4" name="Balão: Linha 13">
            <a:extLst>
              <a:ext uri="{FF2B5EF4-FFF2-40B4-BE49-F238E27FC236}">
                <a16:creationId xmlns:a16="http://schemas.microsoft.com/office/drawing/2014/main" id="{7AF111B9-8FC5-9172-6B45-976FB629E56E}"/>
              </a:ext>
            </a:extLst>
          </p:cNvPr>
          <p:cNvSpPr/>
          <p:nvPr/>
        </p:nvSpPr>
        <p:spPr>
          <a:xfrm>
            <a:off x="8759952" y="3855525"/>
            <a:ext cx="1908048" cy="707136"/>
          </a:xfrm>
          <a:prstGeom prst="borderCallout1">
            <a:avLst>
              <a:gd name="adj1" fmla="val 35991"/>
              <a:gd name="adj2" fmla="val -4583"/>
              <a:gd name="adj3" fmla="val 31466"/>
              <a:gd name="adj4" fmla="val -30372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Types of Algorithmic Biases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5" name="Balão: Linha 14">
            <a:extLst>
              <a:ext uri="{FF2B5EF4-FFF2-40B4-BE49-F238E27FC236}">
                <a16:creationId xmlns:a16="http://schemas.microsoft.com/office/drawing/2014/main" id="{69E751B5-4D0A-25F5-B48C-432391AED419}"/>
              </a:ext>
            </a:extLst>
          </p:cNvPr>
          <p:cNvSpPr/>
          <p:nvPr/>
        </p:nvSpPr>
        <p:spPr>
          <a:xfrm>
            <a:off x="8759952" y="2925350"/>
            <a:ext cx="1908048" cy="707136"/>
          </a:xfrm>
          <a:prstGeom prst="borderCallout1">
            <a:avLst>
              <a:gd name="adj1" fmla="val 35991"/>
              <a:gd name="adj2" fmla="val -4583"/>
              <a:gd name="adj3" fmla="val 65949"/>
              <a:gd name="adj4" fmla="val -11471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Identifying and Addressing Algorithmic Bias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6" name="Balão: Linha 15">
            <a:extLst>
              <a:ext uri="{FF2B5EF4-FFF2-40B4-BE49-F238E27FC236}">
                <a16:creationId xmlns:a16="http://schemas.microsoft.com/office/drawing/2014/main" id="{9521067D-9338-4E0F-B372-DC6984078271}"/>
              </a:ext>
            </a:extLst>
          </p:cNvPr>
          <p:cNvSpPr/>
          <p:nvPr/>
        </p:nvSpPr>
        <p:spPr>
          <a:xfrm>
            <a:off x="8759952" y="1995176"/>
            <a:ext cx="1908048" cy="707136"/>
          </a:xfrm>
          <a:prstGeom prst="borderCallout1">
            <a:avLst>
              <a:gd name="adj1" fmla="val 35991"/>
              <a:gd name="adj2" fmla="val -4583"/>
              <a:gd name="adj3" fmla="val 65949"/>
              <a:gd name="adj4" fmla="val -11471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Ethical Considerations in AI</a:t>
            </a:r>
            <a:endParaRPr lang="pt-PT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668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Game structure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0FF03CA-F24A-0959-4316-E116CFE0F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298" y="1970792"/>
            <a:ext cx="4904412" cy="4427835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9BE0CE0-B89C-3BA2-7FE0-923AAD3DFF49}"/>
              </a:ext>
            </a:extLst>
          </p:cNvPr>
          <p:cNvSpPr/>
          <p:nvPr/>
        </p:nvSpPr>
        <p:spPr>
          <a:xfrm>
            <a:off x="2255520" y="2048256"/>
            <a:ext cx="2999232" cy="3913632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0CBE7B-753F-0465-39A1-7EE626C94E33}"/>
              </a:ext>
            </a:extLst>
          </p:cNvPr>
          <p:cNvSpPr txBox="1"/>
          <p:nvPr/>
        </p:nvSpPr>
        <p:spPr>
          <a:xfrm>
            <a:off x="5535168" y="2080520"/>
            <a:ext cx="631545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4013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b="1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Rooms 1 to 4 have the same structure </a:t>
            </a: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b="1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1 opening message with information that introduces the topics</a:t>
            </a: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2 compulsory challenges (with 2 attempts, with different questions on each attempt; once you've exhausted your attempts without getting the right answer, you don't earn points, but you get the key to continue to the next room)</a:t>
            </a: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2 optional challenges (with 1 attempt; getting the right answer, you earn points)</a:t>
            </a: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Final message (with the key ideas of the room’s topics)</a:t>
            </a:r>
          </a:p>
        </p:txBody>
      </p:sp>
    </p:spTree>
    <p:extLst>
      <p:ext uri="{BB962C8B-B14F-4D97-AF65-F5344CB8AC3E}">
        <p14:creationId xmlns:p14="http://schemas.microsoft.com/office/powerpoint/2010/main" val="2848258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0CBE7B-753F-0465-39A1-7EE626C94E33}"/>
              </a:ext>
            </a:extLst>
          </p:cNvPr>
          <p:cNvSpPr txBox="1"/>
          <p:nvPr/>
        </p:nvSpPr>
        <p:spPr>
          <a:xfrm>
            <a:off x="195072" y="2410301"/>
            <a:ext cx="590092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b="1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At the end of the game Taskmaster builds the leaderboard where teams are positioned in a ranking according to their results/ points earned.</a:t>
            </a: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When the teams finish their route and reach the exit room and results screen, the Taskmaster brings the teams together in the outside the house. </a:t>
            </a:r>
          </a:p>
          <a:p>
            <a:pPr marL="354013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</p:txBody>
      </p:sp>
      <p:pic>
        <p:nvPicPr>
          <p:cNvPr id="2" name="Imagem 1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DF7084A0-88FC-6C3A-1262-6F9D902A8A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714" y="2237232"/>
            <a:ext cx="5416867" cy="304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604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Time management 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0CBE7B-753F-0465-39A1-7EE626C94E33}"/>
              </a:ext>
            </a:extLst>
          </p:cNvPr>
          <p:cNvSpPr txBox="1"/>
          <p:nvPr/>
        </p:nvSpPr>
        <p:spPr>
          <a:xfrm>
            <a:off x="268224" y="2666903"/>
            <a:ext cx="1142390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The estimated time for implementing the game is at least 135 minutes (2h15)</a:t>
            </a: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Below is a time estimate for each stage of the game: </a:t>
            </a: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1200" indent="-1714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Introduction to the game (by Taskmaster): 10 min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[all together]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Hall: 10 mins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Room 1: 25 mins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Room 2: 25 mins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Room 3: 25 min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Room 4: 25 min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Exit room 6: 5 min</a:t>
            </a:r>
          </a:p>
          <a:p>
            <a:pPr marL="711200" indent="-1714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Conclusions and closure of the game (by Taskmaster): 10 min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[all together]</a:t>
            </a:r>
          </a:p>
          <a:p>
            <a:pPr marL="354013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</p:txBody>
      </p:sp>
      <p:pic>
        <p:nvPicPr>
          <p:cNvPr id="5" name="Imagem 4" descr="Uma imagem com símbolo, círculo, Gráficos, logótipo&#10;&#10;Descrição gerada automaticamente">
            <a:extLst>
              <a:ext uri="{FF2B5EF4-FFF2-40B4-BE49-F238E27FC236}">
                <a16:creationId xmlns:a16="http://schemas.microsoft.com/office/drawing/2014/main" id="{0A7EB4C2-4D77-3B27-47BC-FF3876F0C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907" y="1796531"/>
            <a:ext cx="1124186" cy="1124186"/>
          </a:xfrm>
          <a:prstGeom prst="rect">
            <a:avLst/>
          </a:prstGeom>
        </p:spPr>
      </p:pic>
      <p:sp>
        <p:nvSpPr>
          <p:cNvPr id="7" name="Parêntese esquerdo 6">
            <a:extLst>
              <a:ext uri="{FF2B5EF4-FFF2-40B4-BE49-F238E27FC236}">
                <a16:creationId xmlns:a16="http://schemas.microsoft.com/office/drawing/2014/main" id="{E84FD295-EF60-4DCE-D849-1B09F6D33486}"/>
              </a:ext>
            </a:extLst>
          </p:cNvPr>
          <p:cNvSpPr/>
          <p:nvPr/>
        </p:nvSpPr>
        <p:spPr>
          <a:xfrm flipH="1">
            <a:off x="3805428" y="4450080"/>
            <a:ext cx="390144" cy="1377617"/>
          </a:xfrm>
          <a:prstGeom prst="leftBracke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EBF2B99-1106-0E44-3673-2C5A36E78F73}"/>
              </a:ext>
            </a:extLst>
          </p:cNvPr>
          <p:cNvSpPr txBox="1"/>
          <p:nvPr/>
        </p:nvSpPr>
        <p:spPr>
          <a:xfrm>
            <a:off x="4354068" y="4778214"/>
            <a:ext cx="27294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600" dirty="0" err="1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each</a:t>
            </a:r>
            <a:r>
              <a:rPr lang="pt-PT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 team </a:t>
            </a:r>
          </a:p>
          <a:p>
            <a:r>
              <a:rPr lang="pt-PT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(</a:t>
            </a:r>
            <a:r>
              <a:rPr lang="pt-PT" sz="1600" dirty="0" err="1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simultaneous</a:t>
            </a:r>
            <a:r>
              <a:rPr lang="pt-PT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pt-PT" sz="1600" dirty="0" err="1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parallel</a:t>
            </a:r>
            <a:r>
              <a:rPr lang="pt-PT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pt-PT" sz="1600" dirty="0" err="1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rooms</a:t>
            </a:r>
            <a:r>
              <a:rPr lang="pt-PT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21883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644CA82C-EDA2-417B-8990-FC20F26E2946}"/>
              </a:ext>
            </a:extLst>
          </p:cNvPr>
          <p:cNvSpPr/>
          <p:nvPr/>
        </p:nvSpPr>
        <p:spPr>
          <a:xfrm>
            <a:off x="2" y="0"/>
            <a:ext cx="12191998" cy="5103635"/>
          </a:xfrm>
          <a:prstGeom prst="rect">
            <a:avLst/>
          </a:prstGeom>
          <a:solidFill>
            <a:srgbClr val="0156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7F188039-6DDB-46FE-BDA2-0FE7C8513AFA}"/>
              </a:ext>
            </a:extLst>
          </p:cNvPr>
          <p:cNvSpPr/>
          <p:nvPr/>
        </p:nvSpPr>
        <p:spPr>
          <a:xfrm>
            <a:off x="0" y="5095453"/>
            <a:ext cx="12192000" cy="17625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EC5B6F3B-E6C0-4659-818A-0CA319DA3129}"/>
              </a:ext>
            </a:extLst>
          </p:cNvPr>
          <p:cNvSpPr txBox="1"/>
          <p:nvPr/>
        </p:nvSpPr>
        <p:spPr>
          <a:xfrm>
            <a:off x="2805038" y="2099433"/>
            <a:ext cx="6980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Montserrat" pitchFamily="2" charset="0"/>
                <a:cs typeface="Arial" panose="020B0604020202020204" pitchFamily="34" charset="0"/>
              </a:rPr>
              <a:t>LET’S PLAY!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F2B57AF-66C6-B842-91AC-E70867B21E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49144" y="5339690"/>
            <a:ext cx="1390662" cy="973499"/>
          </a:xfrm>
          <a:prstGeom prst="rect">
            <a:avLst/>
          </a:prstGeom>
        </p:spPr>
      </p:pic>
      <p:pic>
        <p:nvPicPr>
          <p:cNvPr id="29" name="Picture 2" descr="Universitat de les Illes Balears - Cursos.com">
            <a:extLst>
              <a:ext uri="{FF2B5EF4-FFF2-40B4-BE49-F238E27FC236}">
                <a16:creationId xmlns:a16="http://schemas.microsoft.com/office/drawing/2014/main" id="{5A8ADFDD-F280-8CA8-64E3-FF1D414B5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172" y="5354448"/>
            <a:ext cx="1153051" cy="47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Empowering Young Disadvantaged Individuals to be changemakers in their ...">
            <a:extLst>
              <a:ext uri="{FF2B5EF4-FFF2-40B4-BE49-F238E27FC236}">
                <a16:creationId xmlns:a16="http://schemas.microsoft.com/office/drawing/2014/main" id="{67E8D2A3-2EAF-13F7-FB3B-D4A478D99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1592" y="5393714"/>
            <a:ext cx="922009" cy="39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Aarhus University - Short Term Programs">
            <a:extLst>
              <a:ext uri="{FF2B5EF4-FFF2-40B4-BE49-F238E27FC236}">
                <a16:creationId xmlns:a16="http://schemas.microsoft.com/office/drawing/2014/main" id="{DA639298-F93A-BD7A-692A-1112911C6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4061" y="5309288"/>
            <a:ext cx="1198053" cy="64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CaixaDeTexto 30">
            <a:extLst>
              <a:ext uri="{FF2B5EF4-FFF2-40B4-BE49-F238E27FC236}">
                <a16:creationId xmlns:a16="http://schemas.microsoft.com/office/drawing/2014/main" id="{60FA0B70-B780-4FD8-8C49-173B4702B05F}"/>
              </a:ext>
            </a:extLst>
          </p:cNvPr>
          <p:cNvSpPr txBox="1"/>
          <p:nvPr/>
        </p:nvSpPr>
        <p:spPr>
          <a:xfrm>
            <a:off x="2678545" y="6064549"/>
            <a:ext cx="626747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dirty="0">
                <a:solidFill>
                  <a:schemeClr val="bg2">
                    <a:lumMod val="75000"/>
                  </a:schemeClr>
                </a:solidFill>
                <a:latin typeface="DagnyPro" panose="020B0504020101010102" pitchFamily="34" charset="0"/>
                <a:cs typeface="Arial" panose="020B0604020202020204" pitchFamily="34" charset="0"/>
              </a:rPr>
              <a:t>The European Commission's support for the production of this publication does not constitute of the contents, which reflect the views only of the authors , and the Commission cannot be held responsible for any use which may be made of the information contained therein.</a:t>
            </a:r>
            <a:endParaRPr lang="en-US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F899D5F1-1862-452E-B754-55C007F0FC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963" y="6120664"/>
            <a:ext cx="1657350" cy="3479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62D92004-A7AF-3E5C-0E64-49E85ECFA9F2}"/>
              </a:ext>
            </a:extLst>
          </p:cNvPr>
          <p:cNvSpPr txBox="1"/>
          <p:nvPr/>
        </p:nvSpPr>
        <p:spPr>
          <a:xfrm>
            <a:off x="9405644" y="6284212"/>
            <a:ext cx="2499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Montserrat" pitchFamily="2" charset="0"/>
              </a:rPr>
              <a:t>2022-1-ES01-KA220-HED-000085257</a:t>
            </a:r>
          </a:p>
          <a:p>
            <a:endParaRPr lang="en-US" sz="1000" dirty="0">
              <a:solidFill>
                <a:schemeClr val="bg2">
                  <a:lumMod val="50000"/>
                </a:schemeClr>
              </a:solidFill>
              <a:latin typeface="Montserrat" pitchFamily="2" charset="0"/>
            </a:endParaRPr>
          </a:p>
        </p:txBody>
      </p:sp>
      <p:pic>
        <p:nvPicPr>
          <p:cNvPr id="7" name="Imagem 6" descr="Uma imagem com captura de ecrã, Tipo de letra, Gráficos, logótipo&#10;&#10;Descrição gerada automaticamente">
            <a:extLst>
              <a:ext uri="{FF2B5EF4-FFF2-40B4-BE49-F238E27FC236}">
                <a16:creationId xmlns:a16="http://schemas.microsoft.com/office/drawing/2014/main" id="{BADA378C-847A-EEF1-8F26-D96B6E798C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609" y="5484568"/>
            <a:ext cx="687577" cy="314531"/>
          </a:xfrm>
          <a:prstGeom prst="rect">
            <a:avLst/>
          </a:prstGeom>
        </p:spPr>
      </p:pic>
      <p:pic>
        <p:nvPicPr>
          <p:cNvPr id="10" name="Imagem 9" descr="Uma imagem com Tipo de letra, Gráficos, logótipo, texto&#10;&#10;Descrição gerada automaticamente">
            <a:extLst>
              <a:ext uri="{FF2B5EF4-FFF2-40B4-BE49-F238E27FC236}">
                <a16:creationId xmlns:a16="http://schemas.microsoft.com/office/drawing/2014/main" id="{4C0780A1-D645-6117-A06B-F2DA1522D4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715" y="5259042"/>
            <a:ext cx="799726" cy="799726"/>
          </a:xfrm>
          <a:prstGeom prst="rect">
            <a:avLst/>
          </a:prstGeom>
        </p:spPr>
      </p:pic>
      <p:pic>
        <p:nvPicPr>
          <p:cNvPr id="12" name="Imagem 11" descr="Uma imagem com texto, Tipo de letra, Gráficos, logótipo&#10;&#10;Descrição gerada automaticamente">
            <a:extLst>
              <a:ext uri="{FF2B5EF4-FFF2-40B4-BE49-F238E27FC236}">
                <a16:creationId xmlns:a16="http://schemas.microsoft.com/office/drawing/2014/main" id="{A8D5B89D-A3F3-780A-2C53-29817E8614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981" y="5463849"/>
            <a:ext cx="1237801" cy="369607"/>
          </a:xfrm>
          <a:prstGeom prst="rect">
            <a:avLst/>
          </a:prstGeom>
        </p:spPr>
      </p:pic>
      <p:pic>
        <p:nvPicPr>
          <p:cNvPr id="8" name="Picture 7" descr="A grey rectangular sign with black text and white text&#10;&#10;AI-generated content may be incorrect.">
            <a:extLst>
              <a:ext uri="{FF2B5EF4-FFF2-40B4-BE49-F238E27FC236}">
                <a16:creationId xmlns:a16="http://schemas.microsoft.com/office/drawing/2014/main" id="{1D7DCCD7-9499-4643-4495-59DFB5880E1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633" y="5195714"/>
            <a:ext cx="713703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45873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569</Words>
  <Application>Microsoft Office PowerPoint</Application>
  <PresentationFormat>Widescreen</PresentationFormat>
  <Paragraphs>75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Aptos</vt:lpstr>
      <vt:lpstr>Arial</vt:lpstr>
      <vt:lpstr>DagnyPro</vt:lpstr>
      <vt:lpstr>Montserrat</vt:lpstr>
      <vt:lpstr>Source Code Pro</vt:lpstr>
      <vt:lpstr>1_Tema do Office</vt:lpstr>
      <vt:lpstr>Office Theme</vt:lpstr>
      <vt:lpstr>2_Office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Filipa Abreu</dc:creator>
  <cp:lastModifiedBy>Filipa Abreu</cp:lastModifiedBy>
  <cp:revision>10</cp:revision>
  <dcterms:created xsi:type="dcterms:W3CDTF">2024-04-08T17:26:03Z</dcterms:created>
  <dcterms:modified xsi:type="dcterms:W3CDTF">2025-09-22T13:36:41Z</dcterms:modified>
</cp:coreProperties>
</file>